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9" r:id="rId4"/>
    <p:sldId id="260" r:id="rId5"/>
    <p:sldId id="294" r:id="rId6"/>
    <p:sldId id="296" r:id="rId7"/>
    <p:sldId id="293" r:id="rId8"/>
    <p:sldId id="298" r:id="rId9"/>
    <p:sldId id="295" r:id="rId10"/>
    <p:sldId id="299" r:id="rId11"/>
    <p:sldId id="300" r:id="rId12"/>
    <p:sldId id="301" r:id="rId13"/>
    <p:sldId id="30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1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28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71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1003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8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17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1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1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5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9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2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6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2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39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D7B0-9E53-493A-932F-983A78632820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734607-EA90-4B61-B4CB-AE0B7A512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72862"/>
            <a:ext cx="8915399" cy="2183907"/>
          </a:xfrm>
        </p:spPr>
        <p:txBody>
          <a:bodyPr>
            <a:noAutofit/>
          </a:bodyPr>
          <a:lstStyle/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r>
              <a:rPr lang="ru-RU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КОНФЛИКТ ИНТЕРЕСОВ НА ГОСУДАРСТВЕННОЙ И МУНИЦИПАЛЬНОЙ СЛУЖБЕ</a:t>
            </a:r>
            <a:br>
              <a:rPr lang="ru-RU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</a:br>
            <a:endParaRPr lang="ru-RU" sz="28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589212" y="2206622"/>
            <a:ext cx="8915399" cy="4540407"/>
          </a:xfrm>
        </p:spPr>
        <p:txBody>
          <a:bodyPr>
            <a:noAutofit/>
          </a:bodyPr>
          <a:lstStyle/>
          <a:p>
            <a:pPr marR="30480" algn="just">
              <a:lnSpc>
                <a:spcPct val="106000"/>
              </a:lnSpc>
              <a:spcAft>
                <a:spcPts val="800"/>
              </a:spcAft>
              <a:tabLst>
                <a:tab pos="90170" algn="l"/>
                <a:tab pos="450215" algn="l"/>
              </a:tabLs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Понятие «конфликт интересов»</a:t>
            </a:r>
          </a:p>
          <a:p>
            <a:pPr marR="30480" algn="just">
              <a:lnSpc>
                <a:spcPct val="106000"/>
              </a:lnSpc>
              <a:spcAft>
                <a:spcPts val="800"/>
              </a:spcAft>
              <a:tabLst>
                <a:tab pos="90170" algn="l"/>
                <a:tab pos="450215" algn="l"/>
              </a:tabLs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Состав конфликта интересов</a:t>
            </a:r>
          </a:p>
          <a:p>
            <a:pPr marR="30480" algn="just">
              <a:lnSpc>
                <a:spcPct val="106000"/>
              </a:lnSpc>
              <a:spcAft>
                <a:spcPts val="800"/>
              </a:spcAft>
              <a:tabLst>
                <a:tab pos="90170" algn="l"/>
                <a:tab pos="450215" algn="l"/>
              </a:tabLs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Порядок предотвращения и урегулирования конфликта интересов</a:t>
            </a:r>
          </a:p>
          <a:p>
            <a:pPr marR="30480" algn="just">
              <a:lnSpc>
                <a:spcPct val="106000"/>
              </a:lnSpc>
              <a:spcAft>
                <a:spcPts val="800"/>
              </a:spcAft>
              <a:tabLst>
                <a:tab pos="90170" algn="l"/>
                <a:tab pos="450215" algn="l"/>
              </a:tabLs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проверки соблюдения обязанности принимать 		меры по предотвращению и урегулированию конфликта интересов </a:t>
            </a:r>
          </a:p>
          <a:p>
            <a:pPr marR="30480" algn="just">
              <a:lnSpc>
                <a:spcPct val="106000"/>
              </a:lnSpc>
              <a:spcAft>
                <a:spcPts val="800"/>
              </a:spcAft>
              <a:tabLst>
                <a:tab pos="90170" algn="l"/>
                <a:tab pos="450215" algn="l"/>
              </a:tabLs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Ответственность за непринятие мер по предотвращению и 	   					урегулированию конфликта интересов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01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CAB997-2F75-BD1C-67D0-C678E5072FA1}"/>
              </a:ext>
            </a:extLst>
          </p:cNvPr>
          <p:cNvSpPr txBox="1"/>
          <p:nvPr/>
        </p:nvSpPr>
        <p:spPr>
          <a:xfrm>
            <a:off x="2139517" y="-504299"/>
            <a:ext cx="9534619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7DC4D62-FCF6-3333-4546-E1A7A82931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EA7D36-D15C-AF6E-52B3-8572C213F657}"/>
              </a:ext>
            </a:extLst>
          </p:cNvPr>
          <p:cNvSpPr txBox="1"/>
          <p:nvPr/>
        </p:nvSpPr>
        <p:spPr>
          <a:xfrm>
            <a:off x="1455938" y="1080211"/>
            <a:ext cx="10218198" cy="5222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kumimoji="0" lang="ru-RU" sz="3600" b="1" i="0" u="none" strike="noStrike" kern="1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 для проведения заседания комиссии по соблюдению требований к служебному поведению и урегулированию конфликтов интересов</a:t>
            </a:r>
            <a:endParaRPr lang="ru-RU" sz="2400" b="1" kern="1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Основаниями для проведения заседания комиссии являются: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руководителем государственного или муниципального органа</a:t>
            </a:r>
            <a:b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(далее – органа) результатов проверки, свидетельствующих</a:t>
            </a: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представлении служащим недостоверных или неполных сведений об имуществе и обязательствах имущественного характера;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о несоблюдении служащим требований к служебному поведению и (или) требований об урегулировании конфликта интересов;</a:t>
            </a:r>
          </a:p>
        </p:txBody>
      </p:sp>
    </p:spTree>
    <p:extLst>
      <p:ext uri="{BB962C8B-B14F-4D97-AF65-F5344CB8AC3E}">
        <p14:creationId xmlns:p14="http://schemas.microsoft.com/office/powerpoint/2010/main" val="682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CAB997-2F75-BD1C-67D0-C678E5072FA1}"/>
              </a:ext>
            </a:extLst>
          </p:cNvPr>
          <p:cNvSpPr txBox="1"/>
          <p:nvPr/>
        </p:nvSpPr>
        <p:spPr>
          <a:xfrm>
            <a:off x="2139517" y="-504299"/>
            <a:ext cx="9534619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7DC4D62-FCF6-3333-4546-E1A7A82931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EA7D36-D15C-AF6E-52B3-8572C213F657}"/>
              </a:ext>
            </a:extLst>
          </p:cNvPr>
          <p:cNvSpPr txBox="1"/>
          <p:nvPr/>
        </p:nvSpPr>
        <p:spPr>
          <a:xfrm>
            <a:off x="1455938" y="1080211"/>
            <a:ext cx="10218198" cy="6281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поступившее должностному лицу органа, ответственному за работу по профилактике коррупционных и иных правонарушений, в порядке, установленном нормативным правовым актом данного органа</a:t>
            </a:r>
            <a:r>
              <a:rPr lang="ru-RU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письменное обращение гражданина, замещавшего в органе должность, включенную в Перечень должностей, при назначении на которые граждане и при замещении которых служащие обязаны представлять сведения о своих доходах, об имуществе и обязательствах имущественного характера, а также сведения о доходах, об имуществе и обязательствах имущественного характера своих супруги (супруга) и несовершеннолетних детей (далее сведения о доходах), в течение двух лет после увольнения с государственной или муниципальной службы о даче согласия на замещение на условиях трудового договора должности в организации и (или) выполнение в данной организации работ (оказание данной организации услуг) в течение месяца стоимостью более ста тысяч рублей на условиях гражданско-правового договора, если отдельные функции государственного (муниципального) управления данной организацией входили в должностные обязанности служащего;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заявление служащего о невозможности по объективным причинам представить сведения о доходах;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08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CAB997-2F75-BD1C-67D0-C678E5072FA1}"/>
              </a:ext>
            </a:extLst>
          </p:cNvPr>
          <p:cNvSpPr txBox="1"/>
          <p:nvPr/>
        </p:nvSpPr>
        <p:spPr>
          <a:xfrm>
            <a:off x="2139517" y="-504299"/>
            <a:ext cx="9534619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7DC4D62-FCF6-3333-4546-E1A7A82931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EA7D36-D15C-AF6E-52B3-8572C213F657}"/>
              </a:ext>
            </a:extLst>
          </p:cNvPr>
          <p:cNvSpPr txBox="1"/>
          <p:nvPr/>
        </p:nvSpPr>
        <p:spPr>
          <a:xfrm>
            <a:off x="1455938" y="1080211"/>
            <a:ext cx="10218198" cy="4659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заявление служащего о невозможности по объективным причинам представить сведения о доходах;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 служащего о невозможности выполнить требование о запрете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инструментами;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уведомление служащего о возникновении личной заинтересованности при исполнении должностных обязанностей, которая приводит или может привести к конфликту интересов;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руководителя органа или любого члена комиссии, касающееся обеспечения соблюдения служащим требований к служебному поведению и (или) требований об урегулировании конфликта интересов либо осуществления в органе мер по предупреждению коррупции;</a:t>
            </a:r>
          </a:p>
        </p:txBody>
      </p:sp>
    </p:spTree>
    <p:extLst>
      <p:ext uri="{BB962C8B-B14F-4D97-AF65-F5344CB8AC3E}">
        <p14:creationId xmlns:p14="http://schemas.microsoft.com/office/powerpoint/2010/main" val="389626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CAB997-2F75-BD1C-67D0-C678E5072FA1}"/>
              </a:ext>
            </a:extLst>
          </p:cNvPr>
          <p:cNvSpPr txBox="1"/>
          <p:nvPr/>
        </p:nvSpPr>
        <p:spPr>
          <a:xfrm>
            <a:off x="2139517" y="-504299"/>
            <a:ext cx="9534619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7DC4D62-FCF6-3333-4546-E1A7A82931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EA7D36-D15C-AF6E-52B3-8572C213F657}"/>
              </a:ext>
            </a:extLst>
          </p:cNvPr>
          <p:cNvSpPr txBox="1"/>
          <p:nvPr/>
        </p:nvSpPr>
        <p:spPr>
          <a:xfrm>
            <a:off x="1455938" y="1080211"/>
            <a:ext cx="10218198" cy="5317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2000" kern="1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руководителем органа материалов проверки, свидетельствующих о представлении служащим недостоверных или неполных сведений;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поступившее в орган уведомление коммерческой или некоммерческой организации о заключении с гражданином, замещавшим должность государственной (муниципальной) службы в органе, трудового или гражданско-правового договора на выполнение работ (оказание услуг), если отдельные функции государственного (муниципального) управления данной организацией входили в его должностные обязанности, исполняемые во время замещения должности в органе, при условии, что указанному гражданину комиссией ранее было отказано во вступлении в трудовые и гражданско-правовые отношения с данной организацией или что вопрос о даче согласия такому гражданину на замещение им должности в коммерческой или некоммерческой организации либо на выполнение им работы на условиях гражданско-правового договора в коммерческой или некоммерческой организации комиссией не рассматривался.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2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7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348161" y="650658"/>
            <a:ext cx="8130448" cy="775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3391" y="584900"/>
            <a:ext cx="9735300" cy="90654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«конфликт интересов»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9601" y="1713390"/>
            <a:ext cx="9649090" cy="14736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 rot="10800000" flipV="1">
            <a:off x="743309" y="1713390"/>
            <a:ext cx="11217782" cy="5144610"/>
          </a:xfrm>
        </p:spPr>
        <p:txBody>
          <a:bodyPr>
            <a:no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-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конфликтом интересов на государственной и муниципальной службе понимается ситуация, при которой личная заинтересованность (прямая или косвенная) государственного или муниципального служащего замещающего должность,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исполнение им должностных (служебных) обязанностей и при которой возникает или может возникнуть противоречие между личной заинтересованностью  служащего и правами и законными интересами граждан, организаций, общества или государства, способное привести к причинению вреда правам и законным интересам граждан, организаций, общества или государства.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2000" dirty="0">
              <a:solidFill>
                <a:schemeClr val="accent1"/>
              </a:solidFill>
              <a:latin typeface="Century" panose="020406040505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3391" y="5272229"/>
            <a:ext cx="8906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accent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9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60997" y="5042400"/>
            <a:ext cx="9485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ED45E6-26E7-A525-06DD-E3101328AEBA}"/>
              </a:ext>
            </a:extLst>
          </p:cNvPr>
          <p:cNvSpPr txBox="1"/>
          <p:nvPr/>
        </p:nvSpPr>
        <p:spPr>
          <a:xfrm>
            <a:off x="1339273" y="1476312"/>
            <a:ext cx="10612582" cy="2303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 конфликта интересов (возможности возникновения конфликта интересов) образуют одновременное наличие: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личной заинтересованности (прямой или косвенной);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фактическое наличие у должностного лица полномочий для реализации личной заинтересованности.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DACEB21-11B6-1E0A-3F61-E6AC6A3FEE56}"/>
              </a:ext>
            </a:extLst>
          </p:cNvPr>
          <p:cNvSpPr/>
          <p:nvPr/>
        </p:nvSpPr>
        <p:spPr>
          <a:xfrm>
            <a:off x="2516445" y="659621"/>
            <a:ext cx="8130448" cy="775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ситуации, которые расцениваются как малозначительные проступки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F91808D-D885-11F1-EADA-267878979DFE}"/>
              </a:ext>
            </a:extLst>
          </p:cNvPr>
          <p:cNvSpPr/>
          <p:nvPr/>
        </p:nvSpPr>
        <p:spPr>
          <a:xfrm>
            <a:off x="2516445" y="617962"/>
            <a:ext cx="8130448" cy="7750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конфликта интересов</a:t>
            </a:r>
            <a:endParaRPr lang="ru-RU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4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D6F0AF-29E2-1A0D-F689-3379A8E41E87}"/>
              </a:ext>
            </a:extLst>
          </p:cNvPr>
          <p:cNvSpPr/>
          <p:nvPr/>
        </p:nvSpPr>
        <p:spPr>
          <a:xfrm>
            <a:off x="2137754" y="467627"/>
            <a:ext cx="8130448" cy="13519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предотвращения и урегулирования конфликта интересов на </a:t>
            </a:r>
          </a:p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государственной и муниципальной службе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D49A7D-0FD3-9169-707B-A8FDD0C01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482413"/>
            <a:ext cx="8911687" cy="142258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C91918F-110F-63DE-2186-965E21712AB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77455" y="2061483"/>
            <a:ext cx="10245620" cy="4314104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Предотвращение или урегулирование конфликта интересов может состоять: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- в изменении должностного или служебного положения служащего, вплоть до его отстранения от исполнения должностных (служебных</a:t>
            </a: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обязанностей и (или) в его отказе от выгоды;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- в отводе или самоотводе служащего в случаях и порядке, предусмотренных законодательством;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передаче акций (долей участия, паев в уставных (складочных) капиталах организаций), в доверительное управление в соответствии с законодательством.</a:t>
            </a:r>
            <a:endParaRPr lang="ru-RU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75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42DF6B2-7080-3F8F-11A6-FCBDD18108C5}"/>
              </a:ext>
            </a:extLst>
          </p:cNvPr>
          <p:cNvSpPr txBox="1"/>
          <p:nvPr/>
        </p:nvSpPr>
        <p:spPr>
          <a:xfrm>
            <a:off x="895927" y="223636"/>
            <a:ext cx="11074399" cy="5875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en-US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en-US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целях всестороннего изучения обстоятельств, характеризующих наличие (отсутствие) конфликта интересов, и соблюдения прав должностного лица необходимо проведение проверки ограничений и запретов, требований о предотвращении или урегулировании конфликта интересов, исполнения обязанностей, установленных законодательством (далее – проверка).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осуществляется в соответствии с утвержденными органами государственной власти Республики Адыгея, органами местного самоуправления и организациями, положениями о проверке достоверности и полноты сведений, представляемых лицами, претендующими на замещение отдельных должностей и лицами, замещающими отдельные должности и соблюдения лицами требований к служебному поведению.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33B71965-8D4E-4994-D41B-1447D7BEA676}"/>
              </a:ext>
            </a:extLst>
          </p:cNvPr>
          <p:cNvSpPr/>
          <p:nvPr/>
        </p:nvSpPr>
        <p:spPr>
          <a:xfrm>
            <a:off x="2137754" y="332509"/>
            <a:ext cx="8130448" cy="19579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endParaRPr lang="ru-RU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проведения проверки соблюдения должностными лицами обязанности принимать меры по предотвращению и урегулированию конфликта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342714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42DF6B2-7080-3F8F-11A6-FCBDD18108C5}"/>
              </a:ext>
            </a:extLst>
          </p:cNvPr>
          <p:cNvSpPr txBox="1"/>
          <p:nvPr/>
        </p:nvSpPr>
        <p:spPr>
          <a:xfrm>
            <a:off x="895927" y="223636"/>
            <a:ext cx="11074399" cy="711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7E1D73-BAF7-E808-D4FE-C2F3B05547D5}"/>
              </a:ext>
            </a:extLst>
          </p:cNvPr>
          <p:cNvSpPr txBox="1"/>
          <p:nvPr/>
        </p:nvSpPr>
        <p:spPr>
          <a:xfrm>
            <a:off x="1713390" y="575645"/>
            <a:ext cx="10256936" cy="4000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достаточной информацией, являющейся основанием для проведения проверки, понимаются сведения, свидетельствующие о наличии личной заинтересованности при реализации должностным лицом своих полномочий и требующие подтверждения.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ходе проверки рекомендуется провести сбор сведений и их анализ.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Анализ всех полученных сведений проводится в целях подтверждения наличия или отсутствия обстоятельств, характеризующих ситуацию в качестве конфликта интересов.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строго соблюдать порядок привлечения должностного лица к ответственности за данное правонарушение. В случае нарушения данного порядка решение представителя нанимателя о привлечении должностного лица к ответственности за непринятие мер по предотвращению и урегулированию конфликта интересов, может быть оспорено в судебном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422765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CAB997-2F75-BD1C-67D0-C678E5072FA1}"/>
              </a:ext>
            </a:extLst>
          </p:cNvPr>
          <p:cNvSpPr txBox="1"/>
          <p:nvPr/>
        </p:nvSpPr>
        <p:spPr>
          <a:xfrm>
            <a:off x="2139517" y="-504299"/>
            <a:ext cx="9534619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  <a:tabLst>
                <a:tab pos="646430" algn="l"/>
              </a:tabLs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7DC4D62-FCF6-3333-4546-E1A7A82931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EA7D36-D15C-AF6E-52B3-8572C213F657}"/>
              </a:ext>
            </a:extLst>
          </p:cNvPr>
          <p:cNvSpPr txBox="1"/>
          <p:nvPr/>
        </p:nvSpPr>
        <p:spPr>
          <a:xfrm>
            <a:off x="1455938" y="1080211"/>
            <a:ext cx="10218198" cy="4988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взыскания за непринятие мер по предотвращению и урегулированию конфликта интересов производится на основании доклада о результатах проверки, проведенной уполномоченным лицом, а в случае, если доклад о результатах проверки направлялся в комиссию по соблюдению требований к служебному поведению и урегулированию конфликтов интересов, с учетом рекомендации данной комиссии.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Итоговое решение о применении (неприменении) взыскания и его вида, принимает представитель нанимателя. В докладе представителю нанимателя о результатах проверки рекомендуется предлагать конкретную меру ответственности, которую целесообразно применить к должностному лицу.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учесть, что при принятии решения о применении взыскания, необходимо руководствоваться обзором практики привлечения к ответственности государственных (муниципальных) служащих за несоблюдение ограничений и запретов, неисполнение обязанностей, установленных в целях противодействия коррупции </a:t>
            </a: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(Письмо Минтруда России от 15 апреля 2022 г. N 28-6/10/П-2479).</a:t>
            </a:r>
          </a:p>
        </p:txBody>
      </p:sp>
    </p:spTree>
    <p:extLst>
      <p:ext uri="{BB962C8B-B14F-4D97-AF65-F5344CB8AC3E}">
        <p14:creationId xmlns:p14="http://schemas.microsoft.com/office/powerpoint/2010/main" val="381508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ED6F0AF-29E2-1A0D-F689-3379A8E41E87}"/>
              </a:ext>
            </a:extLst>
          </p:cNvPr>
          <p:cNvSpPr/>
          <p:nvPr/>
        </p:nvSpPr>
        <p:spPr>
          <a:xfrm>
            <a:off x="2137754" y="467627"/>
            <a:ext cx="8130448" cy="13519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ctr">
              <a:lnSpc>
                <a:spcPct val="106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непринятие мер по предотвращению и урегулированию конфликта интересов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C91918F-110F-63DE-2186-965E21712ABD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062163"/>
            <a:ext cx="10245725" cy="4313237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Действующим законодательством предусмотрена ответственность в плоть до увольнения в связи с утратой доверия за непринятие мер по предотвращению и урегулированию конфликта интересов.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Сведения о лицах, уволенных в связи с утратой доверия, подлежат включению в реестр, уволенных в связи с утратой доверия, сроком на пять лет.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9D3EC6-64BA-F598-07F8-CDBB5F258B17}"/>
              </a:ext>
            </a:extLst>
          </p:cNvPr>
          <p:cNvSpPr txBox="1"/>
          <p:nvPr/>
        </p:nvSpPr>
        <p:spPr>
          <a:xfrm>
            <a:off x="1219199" y="1511681"/>
            <a:ext cx="10501745" cy="2701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32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3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ажными элементами в работе лиц ответственных за профилактику коррупционных и иных правонарушений является принятие </a:t>
            </a:r>
            <a:r>
              <a:rPr lang="ru-RU" sz="32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исчерпывающих</a:t>
            </a:r>
            <a:r>
              <a:rPr lang="ru-RU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мер по выявлению и устранению причин и условий возникновения конфликта интересов.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2483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800</TotalTime>
  <Words>286</Words>
  <Application>Microsoft Office PowerPoint</Application>
  <PresentationFormat>Произвольный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КОНФЛИКТ ИНТЕРЕСОВ НА ГОСУДАРСТВЕННОЙ И МУНИЦИПАЛЬНОЙ СЛУЖБЕ </vt:lpstr>
      <vt:lpstr>Понятие «конфликт интересов»</vt:lpstr>
      <vt:lpstr>Презентация PowerPoint</vt:lpstr>
      <vt:lpstr> </vt:lpstr>
      <vt:lpstr>Презентация PowerPoint</vt:lpstr>
      <vt:lpstr>Презентация PowerPoint</vt:lpstr>
      <vt:lpstr>   </vt:lpstr>
      <vt:lpstr>Презентация PowerPoint</vt:lpstr>
      <vt:lpstr>Презентация PowerPoint</vt:lpstr>
      <vt:lpstr>   </vt:lpstr>
      <vt:lpstr>   </vt:lpstr>
      <vt:lpstr>   </vt:lpstr>
      <vt:lpstr>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сведений о доходах, об имуществе и обязательствах имущественного характера</dc:title>
  <dc:creator>usr</dc:creator>
  <cp:lastModifiedBy>USER</cp:lastModifiedBy>
  <cp:revision>89</cp:revision>
  <dcterms:created xsi:type="dcterms:W3CDTF">2021-11-22T11:41:07Z</dcterms:created>
  <dcterms:modified xsi:type="dcterms:W3CDTF">2024-01-23T06:28:13Z</dcterms:modified>
</cp:coreProperties>
</file>